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8000663" cy="251999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29" d="100"/>
          <a:sy n="29" d="100"/>
        </p:scale>
        <p:origin x="250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4124164"/>
            <a:ext cx="15300564" cy="8773325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13235822"/>
            <a:ext cx="13500497" cy="6084159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6071D-C4FE-428F-A542-458364321ECD}" type="datetimeFigureOut">
              <a:rPr lang="en-US" smtClean="0"/>
              <a:t>12/24/2025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31631-59C0-455D-A207-C556AF479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896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6071D-C4FE-428F-A542-458364321ECD}" type="datetimeFigureOut">
              <a:rPr lang="en-US" smtClean="0"/>
              <a:t>12/24/2025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31631-59C0-455D-A207-C556AF479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682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1341665"/>
            <a:ext cx="3881393" cy="2135581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1341665"/>
            <a:ext cx="11419171" cy="2135581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6071D-C4FE-428F-A542-458364321ECD}" type="datetimeFigureOut">
              <a:rPr lang="en-US" smtClean="0"/>
              <a:t>12/24/2025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31631-59C0-455D-A207-C556AF479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500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6071D-C4FE-428F-A542-458364321ECD}" type="datetimeFigureOut">
              <a:rPr lang="en-US" smtClean="0"/>
              <a:t>12/24/2025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31631-59C0-455D-A207-C556AF479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907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6282501"/>
            <a:ext cx="15525572" cy="10482488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6864157"/>
            <a:ext cx="15525572" cy="5512493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6071D-C4FE-428F-A542-458364321ECD}" type="datetimeFigureOut">
              <a:rPr lang="en-US" smtClean="0"/>
              <a:t>12/24/2025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31631-59C0-455D-A207-C556AF479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664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6071D-C4FE-428F-A542-458364321ECD}" type="datetimeFigureOut">
              <a:rPr lang="en-US" smtClean="0"/>
              <a:t>12/24/2025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31631-59C0-455D-A207-C556AF479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0917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341671"/>
            <a:ext cx="15525572" cy="487083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6177496"/>
            <a:ext cx="7615123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9204991"/>
            <a:ext cx="7615123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6177496"/>
            <a:ext cx="7652626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9204991"/>
            <a:ext cx="7652626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6071D-C4FE-428F-A542-458364321ECD}" type="datetimeFigureOut">
              <a:rPr lang="en-US" smtClean="0"/>
              <a:t>12/24/2025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31631-59C0-455D-A207-C556AF479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8320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6071D-C4FE-428F-A542-458364321ECD}" type="datetimeFigureOut">
              <a:rPr lang="en-US" smtClean="0"/>
              <a:t>12/24/2025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31631-59C0-455D-A207-C556AF479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7221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6071D-C4FE-428F-A542-458364321ECD}" type="datetimeFigureOut">
              <a:rPr lang="en-US" smtClean="0"/>
              <a:t>12/24/2025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31631-59C0-455D-A207-C556AF479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0122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3628335"/>
            <a:ext cx="9112836" cy="17908316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6071D-C4FE-428F-A542-458364321ECD}" type="datetimeFigureOut">
              <a:rPr lang="en-US" smtClean="0"/>
              <a:t>12/24/2025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31631-59C0-455D-A207-C556AF479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585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3628335"/>
            <a:ext cx="9112836" cy="17908316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6071D-C4FE-428F-A542-458364321ECD}" type="datetimeFigureOut">
              <a:rPr lang="en-US" smtClean="0"/>
              <a:t>12/24/2025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31631-59C0-455D-A207-C556AF479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660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1341671"/>
            <a:ext cx="15525572" cy="48708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6708326"/>
            <a:ext cx="15525572" cy="15989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66071D-C4FE-428F-A542-458364321ECD}" type="datetimeFigureOut">
              <a:rPr lang="en-US" smtClean="0"/>
              <a:t>12/24/2025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23356649"/>
            <a:ext cx="6075224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E31631-59C0-455D-A207-C556AF479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492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9">
            <a:extLst>
              <a:ext uri="{FF2B5EF4-FFF2-40B4-BE49-F238E27FC236}">
                <a16:creationId xmlns:a16="http://schemas.microsoft.com/office/drawing/2014/main" id="{8C6EEDEC-3CA5-2FB4-7B95-87D334E2A9F3}"/>
              </a:ext>
            </a:extLst>
          </p:cNvPr>
          <p:cNvSpPr/>
          <p:nvPr/>
        </p:nvSpPr>
        <p:spPr bwMode="auto">
          <a:xfrm>
            <a:off x="11937925" y="6629409"/>
            <a:ext cx="5001915" cy="78057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032F9E6-7493-058A-086D-2840902D13E5}"/>
              </a:ext>
            </a:extLst>
          </p:cNvPr>
          <p:cNvSpPr/>
          <p:nvPr/>
        </p:nvSpPr>
        <p:spPr>
          <a:xfrm>
            <a:off x="1796446" y="4870754"/>
            <a:ext cx="14776704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36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GB" sz="3600" b="1" dirty="0">
                <a:latin typeface="Times New Roman"/>
                <a:ea typeface="Times New Roman"/>
                <a:cs typeface="B Titr" pitchFamily="2" charset="-78"/>
              </a:rPr>
              <a:t>B </a:t>
            </a:r>
            <a:r>
              <a:rPr lang="en-GB" sz="3600" b="1" dirty="0" err="1">
                <a:latin typeface="Times New Roman"/>
                <a:ea typeface="Times New Roman"/>
                <a:cs typeface="B Titr" pitchFamily="2" charset="-78"/>
              </a:rPr>
              <a:t>Titr</a:t>
            </a:r>
            <a:r>
              <a:rPr lang="en-US" sz="36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fa-IR" sz="3600" b="1" dirty="0">
                <a:latin typeface="Times New Roman"/>
                <a:ea typeface="Times New Roman"/>
                <a:cs typeface="B Titr" pitchFamily="2" charset="-78"/>
              </a:rPr>
              <a:t> سایز 36</a:t>
            </a:r>
            <a:endParaRPr lang="en-US" sz="3600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2D1A1F5-DC2A-1863-228E-9C376E6F2BC4}"/>
              </a:ext>
            </a:extLst>
          </p:cNvPr>
          <p:cNvSpPr/>
          <p:nvPr/>
        </p:nvSpPr>
        <p:spPr>
          <a:xfrm>
            <a:off x="1611979" y="5515603"/>
            <a:ext cx="14776704" cy="18158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fa-IR" sz="2800" baseline="30000" dirty="0">
                <a:latin typeface="Times New Roman"/>
                <a:ea typeface="Times New Roman"/>
                <a:cs typeface="B Zar" panose="00000400000000000000" pitchFamily="2" charset="-78"/>
              </a:rPr>
              <a:t>*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نویسنده مسئول: مدرک و مقطع  تحصیلی، دانشگاه  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0626D9D-F784-80F2-C8C1-E418F2C79ADC}"/>
              </a:ext>
            </a:extLst>
          </p:cNvPr>
          <p:cNvSpPr/>
          <p:nvPr/>
        </p:nvSpPr>
        <p:spPr>
          <a:xfrm>
            <a:off x="12239507" y="6706588"/>
            <a:ext cx="324708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چکیده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pic>
        <p:nvPicPr>
          <p:cNvPr id="8" name="Picture 7" descr="F:\my art\Hamayesh haye karbordi\PPT\omran\box4.png">
            <a:extLst>
              <a:ext uri="{FF2B5EF4-FFF2-40B4-BE49-F238E27FC236}">
                <a16:creationId xmlns:a16="http://schemas.microsoft.com/office/drawing/2014/main" id="{D7718137-E6FC-6062-0D98-357556C169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59130" y="6085819"/>
            <a:ext cx="976313" cy="1149419"/>
          </a:xfrm>
          <a:prstGeom prst="rect">
            <a:avLst/>
          </a:prstGeom>
          <a:noFill/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8EB934B6-8AA5-8488-710D-C5F17C331874}"/>
              </a:ext>
            </a:extLst>
          </p:cNvPr>
          <p:cNvGrpSpPr/>
          <p:nvPr/>
        </p:nvGrpSpPr>
        <p:grpSpPr>
          <a:xfrm>
            <a:off x="11834467" y="12590905"/>
            <a:ext cx="5001915" cy="780576"/>
            <a:chOff x="12149678" y="12860106"/>
            <a:chExt cx="5001915" cy="780576"/>
          </a:xfrm>
        </p:grpSpPr>
        <p:sp>
          <p:nvSpPr>
            <p:cNvPr id="10" name="Rounded Rectangle 35">
              <a:extLst>
                <a:ext uri="{FF2B5EF4-FFF2-40B4-BE49-F238E27FC236}">
                  <a16:creationId xmlns:a16="http://schemas.microsoft.com/office/drawing/2014/main" id="{8E1ADF42-3058-EFC7-3996-C05A79D3D9C1}"/>
                </a:ext>
              </a:extLst>
            </p:cNvPr>
            <p:cNvSpPr/>
            <p:nvPr/>
          </p:nvSpPr>
          <p:spPr bwMode="auto">
            <a:xfrm>
              <a:off x="12149678" y="12860106"/>
              <a:ext cx="5001915" cy="780576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483882" rtl="1">
                <a:defRPr/>
              </a:pPr>
              <a:endParaRPr lang="en-US" sz="8901" dirty="0"/>
            </a:p>
          </p:txBody>
        </p:sp>
        <p:sp>
          <p:nvSpPr>
            <p:cNvPr id="11" name="Text Box 103">
              <a:extLst>
                <a:ext uri="{FF2B5EF4-FFF2-40B4-BE49-F238E27FC236}">
                  <a16:creationId xmlns:a16="http://schemas.microsoft.com/office/drawing/2014/main" id="{B1612736-B9B2-BD9B-9542-14977771FC1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315764" y="12937566"/>
              <a:ext cx="3692730" cy="6723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17231" tIns="58615" rIns="117231" bIns="58615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675186" rtl="1">
                <a:spcBef>
                  <a:spcPct val="50000"/>
                </a:spcBef>
              </a:pPr>
              <a:r>
                <a:rPr lang="fa-IR" sz="3600" b="1" dirty="0">
                  <a:solidFill>
                    <a:schemeClr val="bg1"/>
                  </a:solidFill>
                  <a:cs typeface="B Titr" pitchFamily="2" charset="-78"/>
                </a:rPr>
                <a:t>مقدمه یا بیان مسئله</a:t>
              </a:r>
              <a:endParaRPr lang="en-US" sz="3600" b="1" dirty="0">
                <a:solidFill>
                  <a:schemeClr val="bg1"/>
                </a:solidFill>
                <a:cs typeface="B Titr" pitchFamily="2" charset="-78"/>
              </a:endParaRPr>
            </a:p>
          </p:txBody>
        </p:sp>
      </p:grpSp>
      <p:pic>
        <p:nvPicPr>
          <p:cNvPr id="12" name="Picture 11" descr="F:\my art\Hamayesh haye karbordi\PPT\omran\box3.png">
            <a:extLst>
              <a:ext uri="{FF2B5EF4-FFF2-40B4-BE49-F238E27FC236}">
                <a16:creationId xmlns:a16="http://schemas.microsoft.com/office/drawing/2014/main" id="{23AC8E9C-45DB-B57D-88BF-A9F0E3F680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647327" y="12293667"/>
            <a:ext cx="873696" cy="1028607"/>
          </a:xfrm>
          <a:prstGeom prst="rect">
            <a:avLst/>
          </a:prstGeom>
          <a:noFill/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13329DAC-BF25-722E-AB0B-F6B48B1D1089}"/>
              </a:ext>
            </a:extLst>
          </p:cNvPr>
          <p:cNvSpPr/>
          <p:nvPr/>
        </p:nvSpPr>
        <p:spPr>
          <a:xfrm>
            <a:off x="1060822" y="7962249"/>
            <a:ext cx="15401125" cy="440120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سایر زیباسازی ها در متن به شرط رعایت ساختار پیشنهادی زیر آزاد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عنوان همة بخش‌ها با قلم 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Titr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 </a:t>
            </a:r>
            <a:r>
              <a:rPr lang="en-GB" sz="2800" dirty="0">
                <a:cs typeface="B Nazanin" pitchFamily="2" charset="-78"/>
              </a:rPr>
              <a:t>36</a:t>
            </a:r>
            <a:r>
              <a:rPr lang="fa-IR" sz="2800" dirty="0">
                <a:cs typeface="B Nazanin" pitchFamily="2" charset="-78"/>
              </a:rPr>
              <a:t> پررنگ و عنوان زيربخش‌ها با قلم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Nazanin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 28 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و براي تدوين بخشهای لاتين نيز بايستي کليه موارد مندرج در اين دستورالعمل رعايت شود و برای نگارش بخش های لاتین بايد از قلم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با اندازه فونت دو شماره کمتر از حالت فارسي استفاده شود.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27942CC-8309-232C-7E1D-341194E47A3E}"/>
              </a:ext>
            </a:extLst>
          </p:cNvPr>
          <p:cNvSpPr/>
          <p:nvPr/>
        </p:nvSpPr>
        <p:spPr>
          <a:xfrm>
            <a:off x="9286557" y="13761802"/>
            <a:ext cx="7248886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>
              <a:defRPr/>
            </a:pPr>
            <a:r>
              <a:rPr lang="fa-IR" sz="3000" dirty="0">
                <a:cs typeface="B Nazanin" pitchFamily="2" charset="-78"/>
              </a:rPr>
              <a:t>مقدمه یا بیان مسئله با فونت </a:t>
            </a:r>
            <a:r>
              <a:rPr lang="en-GB" sz="3000" dirty="0">
                <a:cs typeface="B Nazanin" pitchFamily="2" charset="-78"/>
              </a:rPr>
              <a:t>B </a:t>
            </a:r>
            <a:r>
              <a:rPr lang="en-GB" sz="3000" dirty="0" err="1">
                <a:cs typeface="B Nazanin" pitchFamily="2" charset="-78"/>
              </a:rPr>
              <a:t>Nazanin</a:t>
            </a:r>
            <a:r>
              <a:rPr lang="en-US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 سایز 28 بین 60 تا 70 کلمه</a:t>
            </a:r>
          </a:p>
        </p:txBody>
      </p:sp>
      <p:sp>
        <p:nvSpPr>
          <p:cNvPr id="15" name="Rounded Rectangle 40">
            <a:extLst>
              <a:ext uri="{FF2B5EF4-FFF2-40B4-BE49-F238E27FC236}">
                <a16:creationId xmlns:a16="http://schemas.microsoft.com/office/drawing/2014/main" id="{BDDB932F-2019-EBBB-A897-674277F9502E}"/>
              </a:ext>
            </a:extLst>
          </p:cNvPr>
          <p:cNvSpPr/>
          <p:nvPr/>
        </p:nvSpPr>
        <p:spPr bwMode="auto">
          <a:xfrm>
            <a:off x="11834467" y="16724022"/>
            <a:ext cx="5001915" cy="780576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F7C5DB4-171F-1909-2AEB-BE5112466344}"/>
              </a:ext>
            </a:extLst>
          </p:cNvPr>
          <p:cNvSpPr/>
          <p:nvPr/>
        </p:nvSpPr>
        <p:spPr>
          <a:xfrm>
            <a:off x="12258259" y="16828776"/>
            <a:ext cx="338906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اهداف و روش پژوهش</a:t>
            </a:r>
            <a:endParaRPr lang="en-US" sz="32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E68A64A-3745-E9DA-3DD6-B7325E6CA781}"/>
              </a:ext>
            </a:extLst>
          </p:cNvPr>
          <p:cNvSpPr/>
          <p:nvPr/>
        </p:nvSpPr>
        <p:spPr>
          <a:xfrm>
            <a:off x="9365536" y="17759894"/>
            <a:ext cx="7173105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3000" dirty="0">
                <a:cs typeface="B Nazanin" pitchFamily="2" charset="-78"/>
              </a:rPr>
              <a:t>اهداف و روش پژوهش با فونت </a:t>
            </a:r>
            <a:r>
              <a:rPr lang="en-GB" sz="3000" dirty="0">
                <a:cs typeface="B Nazanin" pitchFamily="2" charset="-78"/>
              </a:rPr>
              <a:t> B </a:t>
            </a:r>
            <a:r>
              <a:rPr lang="en-GB" sz="3000" dirty="0" err="1">
                <a:cs typeface="B Nazanin" pitchFamily="2" charset="-78"/>
              </a:rPr>
              <a:t>Nazanin</a:t>
            </a:r>
            <a:r>
              <a:rPr lang="en-GB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سایز 28 بین 100 تا 110 کلمه</a:t>
            </a:r>
          </a:p>
        </p:txBody>
      </p:sp>
      <p:sp>
        <p:nvSpPr>
          <p:cNvPr id="18" name="Rounded Rectangle 43">
            <a:extLst>
              <a:ext uri="{FF2B5EF4-FFF2-40B4-BE49-F238E27FC236}">
                <a16:creationId xmlns:a16="http://schemas.microsoft.com/office/drawing/2014/main" id="{B5B964AB-E47F-A212-F300-BDC8F4D206F8}"/>
              </a:ext>
            </a:extLst>
          </p:cNvPr>
          <p:cNvSpPr/>
          <p:nvPr/>
        </p:nvSpPr>
        <p:spPr bwMode="auto">
          <a:xfrm>
            <a:off x="3774203" y="12671315"/>
            <a:ext cx="5001915" cy="74983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19" name="Picture 18" descr="F:\my art\Hamayesh haye karbordi\PPT\omran\box3.png">
            <a:extLst>
              <a:ext uri="{FF2B5EF4-FFF2-40B4-BE49-F238E27FC236}">
                <a16:creationId xmlns:a16="http://schemas.microsoft.com/office/drawing/2014/main" id="{3BB1074F-F179-6470-08EB-D5E16215D0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1903" y="12367067"/>
            <a:ext cx="879867" cy="1035872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39D264B4-F317-0CD0-E683-64BB055620CF}"/>
              </a:ext>
            </a:extLst>
          </p:cNvPr>
          <p:cNvSpPr/>
          <p:nvPr/>
        </p:nvSpPr>
        <p:spPr>
          <a:xfrm>
            <a:off x="4195101" y="12760877"/>
            <a:ext cx="2933815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یافته‌های پژوهش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288B64C-49E4-5712-CF37-0666DDF76B51}"/>
              </a:ext>
            </a:extLst>
          </p:cNvPr>
          <p:cNvSpPr/>
          <p:nvPr/>
        </p:nvSpPr>
        <p:spPr>
          <a:xfrm>
            <a:off x="1060822" y="13835995"/>
            <a:ext cx="7410948" cy="240065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3000" dirty="0">
                <a:cs typeface="B Nazanin" pitchFamily="2" charset="-78"/>
              </a:rPr>
              <a:t>یافته های پژوهش با فونت </a:t>
            </a:r>
            <a:r>
              <a:rPr lang="en-GB" sz="3000" dirty="0">
                <a:cs typeface="B Nazanin" pitchFamily="2" charset="-78"/>
              </a:rPr>
              <a:t>B </a:t>
            </a:r>
            <a:r>
              <a:rPr lang="en-GB" sz="3000" dirty="0" err="1">
                <a:cs typeface="B Nazanin" pitchFamily="2" charset="-78"/>
              </a:rPr>
              <a:t>Nazanin</a:t>
            </a:r>
            <a:r>
              <a:rPr lang="en-US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 سایز 28 بین 60 تا 70 کلمه و موردی (الف، ب، ج، ...)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الف)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ب)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ج)</a:t>
            </a:r>
          </a:p>
        </p:txBody>
      </p:sp>
      <p:sp>
        <p:nvSpPr>
          <p:cNvPr id="22" name="Rounded Rectangle 47">
            <a:extLst>
              <a:ext uri="{FF2B5EF4-FFF2-40B4-BE49-F238E27FC236}">
                <a16:creationId xmlns:a16="http://schemas.microsoft.com/office/drawing/2014/main" id="{C6EAB6AC-C949-CFA1-AC3E-D25DB71C3E18}"/>
              </a:ext>
            </a:extLst>
          </p:cNvPr>
          <p:cNvSpPr/>
          <p:nvPr/>
        </p:nvSpPr>
        <p:spPr bwMode="auto">
          <a:xfrm>
            <a:off x="3859813" y="16805386"/>
            <a:ext cx="5001915" cy="780576"/>
          </a:xfrm>
          <a:prstGeom prst="roundRect">
            <a:avLst/>
          </a:prstGeom>
          <a:solidFill>
            <a:srgbClr val="3E83F2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23" name="Rounded Rectangle 48">
            <a:extLst>
              <a:ext uri="{FF2B5EF4-FFF2-40B4-BE49-F238E27FC236}">
                <a16:creationId xmlns:a16="http://schemas.microsoft.com/office/drawing/2014/main" id="{7FC6C985-DF69-FE41-9B52-00B4FD0A260F}"/>
              </a:ext>
            </a:extLst>
          </p:cNvPr>
          <p:cNvSpPr/>
          <p:nvPr/>
        </p:nvSpPr>
        <p:spPr bwMode="auto">
          <a:xfrm>
            <a:off x="3859812" y="20201885"/>
            <a:ext cx="5001915" cy="780576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24" name="Picture 23" descr="F:\my art\Hamayesh haye karbordi\PPT\omran\box2.png">
            <a:extLst>
              <a:ext uri="{FF2B5EF4-FFF2-40B4-BE49-F238E27FC236}">
                <a16:creationId xmlns:a16="http://schemas.microsoft.com/office/drawing/2014/main" id="{2579B86D-3A06-9ACD-C230-D8281F61B8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73409" y="16478663"/>
            <a:ext cx="865685" cy="1019175"/>
          </a:xfrm>
          <a:prstGeom prst="rect">
            <a:avLst/>
          </a:prstGeom>
          <a:noFill/>
        </p:spPr>
      </p:pic>
      <p:pic>
        <p:nvPicPr>
          <p:cNvPr id="25" name="Picture 24" descr="F:\my art\Hamayesh haye karbordi\PPT\omran\box2.png">
            <a:extLst>
              <a:ext uri="{FF2B5EF4-FFF2-40B4-BE49-F238E27FC236}">
                <a16:creationId xmlns:a16="http://schemas.microsoft.com/office/drawing/2014/main" id="{DF6DFC65-8164-85AE-63F8-A8DFF5B168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693283" y="16437258"/>
            <a:ext cx="879867" cy="1035872"/>
          </a:xfrm>
          <a:prstGeom prst="rect">
            <a:avLst/>
          </a:prstGeom>
          <a:noFill/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7CDF2143-093B-C989-E40E-217B9D1B9EDA}"/>
              </a:ext>
            </a:extLst>
          </p:cNvPr>
          <p:cNvSpPr/>
          <p:nvPr/>
        </p:nvSpPr>
        <p:spPr>
          <a:xfrm>
            <a:off x="4277291" y="16863120"/>
            <a:ext cx="3191899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راهبردهای پیشنهادی</a:t>
            </a:r>
            <a:endParaRPr lang="en-US" sz="3200" b="1" dirty="0">
              <a:solidFill>
                <a:schemeClr val="bg1"/>
              </a:solidFill>
              <a:cs typeface="B Titr" pitchFamily="2" charset="-78"/>
            </a:endParaRPr>
          </a:p>
        </p:txBody>
      </p:sp>
      <p:pic>
        <p:nvPicPr>
          <p:cNvPr id="27" name="Picture 26" descr="F:\my art\Hamayesh haye karbordi\PPT\omran\box4.png">
            <a:extLst>
              <a:ext uri="{FF2B5EF4-FFF2-40B4-BE49-F238E27FC236}">
                <a16:creationId xmlns:a16="http://schemas.microsoft.com/office/drawing/2014/main" id="{3162B3BA-8C84-698F-19BD-4892AB776E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59225" y="19879532"/>
            <a:ext cx="894050" cy="1052570"/>
          </a:xfrm>
          <a:prstGeom prst="rect">
            <a:avLst/>
          </a:prstGeom>
          <a:noFill/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CC152D32-B0E8-3E01-FE26-B0FC6EED1B07}"/>
              </a:ext>
            </a:extLst>
          </p:cNvPr>
          <p:cNvSpPr/>
          <p:nvPr/>
        </p:nvSpPr>
        <p:spPr>
          <a:xfrm>
            <a:off x="3912681" y="20299785"/>
            <a:ext cx="3590867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منابع</a:t>
            </a:r>
            <a:endParaRPr lang="en-US" sz="3200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2955095B-5897-6DC0-9B5B-3E43BF461AE4}"/>
              </a:ext>
            </a:extLst>
          </p:cNvPr>
          <p:cNvSpPr/>
          <p:nvPr/>
        </p:nvSpPr>
        <p:spPr>
          <a:xfrm>
            <a:off x="1060822" y="17687268"/>
            <a:ext cx="7478271" cy="19389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3000" dirty="0">
                <a:cs typeface="B Nazanin" pitchFamily="2" charset="-78"/>
              </a:rPr>
              <a:t>راهبردهای پیشنهادی با فونت </a:t>
            </a:r>
            <a:r>
              <a:rPr lang="en-US" sz="3000" dirty="0">
                <a:cs typeface="B Nazanin" pitchFamily="2" charset="-78"/>
              </a:rPr>
              <a:t>B </a:t>
            </a:r>
            <a:r>
              <a:rPr lang="en-US" sz="3000" dirty="0" err="1">
                <a:cs typeface="B Nazanin" pitchFamily="2" charset="-78"/>
              </a:rPr>
              <a:t>Nazanin</a:t>
            </a:r>
            <a:r>
              <a:rPr lang="en-US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سایز 28 به صورت موردی با جداکننده :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-</a:t>
            </a:r>
            <a:endParaRPr lang="en-US" sz="3000" dirty="0">
              <a:cs typeface="B Nazanin" pitchFamily="2" charset="-78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ACEFF04C-4785-3CA8-9291-EA1820CDAA55}"/>
              </a:ext>
            </a:extLst>
          </p:cNvPr>
          <p:cNvSpPr/>
          <p:nvPr/>
        </p:nvSpPr>
        <p:spPr>
          <a:xfrm>
            <a:off x="1060823" y="21164965"/>
            <a:ext cx="7410948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 Destination in Malaysia- Integrating Tourist, Industry,.pp410-419.</a:t>
            </a:r>
          </a:p>
        </p:txBody>
      </p:sp>
    </p:spTree>
    <p:extLst>
      <p:ext uri="{BB962C8B-B14F-4D97-AF65-F5344CB8AC3E}">
        <p14:creationId xmlns:p14="http://schemas.microsoft.com/office/powerpoint/2010/main" val="10796311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8</TotalTime>
  <Words>368</Words>
  <Application>Microsoft Office PowerPoint</Application>
  <PresentationFormat>Custom</PresentationFormat>
  <Paragraphs>25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atefe hatami</dc:creator>
  <cp:lastModifiedBy>atefe hatami</cp:lastModifiedBy>
  <cp:revision>3</cp:revision>
  <dcterms:created xsi:type="dcterms:W3CDTF">2025-03-10T09:12:02Z</dcterms:created>
  <dcterms:modified xsi:type="dcterms:W3CDTF">2025-12-24T06:25:40Z</dcterms:modified>
</cp:coreProperties>
</file>